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3" r:id="rId3"/>
    <p:sldId id="256" r:id="rId4"/>
    <p:sldId id="278" r:id="rId5"/>
    <p:sldId id="260" r:id="rId6"/>
    <p:sldId id="276" r:id="rId7"/>
    <p:sldId id="271" r:id="rId8"/>
    <p:sldId id="272" r:id="rId9"/>
    <p:sldId id="267" r:id="rId10"/>
    <p:sldId id="265" r:id="rId11"/>
    <p:sldId id="268" r:id="rId12"/>
    <p:sldId id="266" r:id="rId13"/>
    <p:sldId id="262" r:id="rId14"/>
    <p:sldId id="280" r:id="rId15"/>
    <p:sldId id="281" r:id="rId16"/>
    <p:sldId id="27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308"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0.22300849339538756"/>
          <c:y val="0.10923748521072171"/>
          <c:w val="0.60371009641796314"/>
          <c:h val="0.57646512450192433"/>
        </c:manualLayout>
      </c:layout>
      <c:bar3DChart>
        <c:barDir val="col"/>
        <c:grouping val="stacked"/>
        <c:varyColors val="0"/>
        <c:ser>
          <c:idx val="0"/>
          <c:order val="0"/>
          <c:tx>
            <c:strRef>
              <c:f>Sheet1!$B$2</c:f>
              <c:strCache>
                <c:ptCount val="1"/>
                <c:pt idx="0">
                  <c:v>1st</c:v>
                </c:pt>
              </c:strCache>
            </c:strRef>
          </c:tx>
          <c:spPr>
            <a:pattFill prst="pct80">
              <a:fgClr>
                <a:schemeClr val="accent1"/>
              </a:fgClr>
              <a:bgClr>
                <a:schemeClr val="bg1"/>
              </a:bgClr>
            </a:pattFill>
          </c:spPr>
          <c:invertIfNegative val="0"/>
          <c:cat>
            <c:strRef>
              <c:f>Sheet1!$A$3:$A$13</c:f>
              <c:strCache>
                <c:ptCount val="11"/>
                <c:pt idx="0">
                  <c:v>Choosing a title</c:v>
                </c:pt>
                <c:pt idx="1">
                  <c:v>Finding sources</c:v>
                </c:pt>
                <c:pt idx="2">
                  <c:v>Creating a survey</c:v>
                </c:pt>
                <c:pt idx="3">
                  <c:v>Collecting primary data</c:v>
                </c:pt>
                <c:pt idx="4">
                  <c:v>Structuring argument(s)</c:v>
                </c:pt>
                <c:pt idx="5">
                  <c:v>Writing an abstract</c:v>
                </c:pt>
                <c:pt idx="6">
                  <c:v>Writing a conclusion</c:v>
                </c:pt>
                <c:pt idx="7">
                  <c:v>Citation and bibliography</c:v>
                </c:pt>
                <c:pt idx="8">
                  <c:v>Meeting deadlines</c:v>
                </c:pt>
                <c:pt idx="9">
                  <c:v>Language &amp; structure</c:v>
                </c:pt>
                <c:pt idx="10">
                  <c:v>Other</c:v>
                </c:pt>
              </c:strCache>
            </c:strRef>
          </c:cat>
          <c:val>
            <c:numRef>
              <c:f>Sheet1!$B$3:$B$13</c:f>
              <c:numCache>
                <c:formatCode>General</c:formatCode>
                <c:ptCount val="11"/>
                <c:pt idx="0">
                  <c:v>9</c:v>
                </c:pt>
                <c:pt idx="1">
                  <c:v>5</c:v>
                </c:pt>
                <c:pt idx="2">
                  <c:v>1</c:v>
                </c:pt>
                <c:pt idx="3">
                  <c:v>3</c:v>
                </c:pt>
                <c:pt idx="4">
                  <c:v>9</c:v>
                </c:pt>
                <c:pt idx="5">
                  <c:v>2</c:v>
                </c:pt>
                <c:pt idx="6">
                  <c:v>1</c:v>
                </c:pt>
                <c:pt idx="7">
                  <c:v>0</c:v>
                </c:pt>
                <c:pt idx="8">
                  <c:v>5</c:v>
                </c:pt>
                <c:pt idx="9">
                  <c:v>2</c:v>
                </c:pt>
                <c:pt idx="10">
                  <c:v>0</c:v>
                </c:pt>
              </c:numCache>
            </c:numRef>
          </c:val>
        </c:ser>
        <c:ser>
          <c:idx val="1"/>
          <c:order val="1"/>
          <c:tx>
            <c:strRef>
              <c:f>Sheet1!$C$2</c:f>
              <c:strCache>
                <c:ptCount val="1"/>
                <c:pt idx="0">
                  <c:v>2nd</c:v>
                </c:pt>
              </c:strCache>
            </c:strRef>
          </c:tx>
          <c:spPr>
            <a:pattFill prst="ltDnDiag">
              <a:fgClr>
                <a:schemeClr val="accent1"/>
              </a:fgClr>
              <a:bgClr>
                <a:schemeClr val="bg1"/>
              </a:bgClr>
            </a:pattFill>
          </c:spPr>
          <c:invertIfNegative val="0"/>
          <c:cat>
            <c:strRef>
              <c:f>Sheet1!$A$3:$A$13</c:f>
              <c:strCache>
                <c:ptCount val="11"/>
                <c:pt idx="0">
                  <c:v>Choosing a title</c:v>
                </c:pt>
                <c:pt idx="1">
                  <c:v>Finding sources</c:v>
                </c:pt>
                <c:pt idx="2">
                  <c:v>Creating a survey</c:v>
                </c:pt>
                <c:pt idx="3">
                  <c:v>Collecting primary data</c:v>
                </c:pt>
                <c:pt idx="4">
                  <c:v>Structuring argument(s)</c:v>
                </c:pt>
                <c:pt idx="5">
                  <c:v>Writing an abstract</c:v>
                </c:pt>
                <c:pt idx="6">
                  <c:v>Writing a conclusion</c:v>
                </c:pt>
                <c:pt idx="7">
                  <c:v>Citation and bibliography</c:v>
                </c:pt>
                <c:pt idx="8">
                  <c:v>Meeting deadlines</c:v>
                </c:pt>
                <c:pt idx="9">
                  <c:v>Language &amp; structure</c:v>
                </c:pt>
                <c:pt idx="10">
                  <c:v>Other</c:v>
                </c:pt>
              </c:strCache>
            </c:strRef>
          </c:cat>
          <c:val>
            <c:numRef>
              <c:f>Sheet1!$C$3:$C$13</c:f>
              <c:numCache>
                <c:formatCode>General</c:formatCode>
                <c:ptCount val="11"/>
                <c:pt idx="0">
                  <c:v>3</c:v>
                </c:pt>
                <c:pt idx="1">
                  <c:v>5</c:v>
                </c:pt>
                <c:pt idx="2">
                  <c:v>0</c:v>
                </c:pt>
                <c:pt idx="3">
                  <c:v>3</c:v>
                </c:pt>
                <c:pt idx="4">
                  <c:v>6</c:v>
                </c:pt>
                <c:pt idx="5">
                  <c:v>2</c:v>
                </c:pt>
                <c:pt idx="6">
                  <c:v>4</c:v>
                </c:pt>
                <c:pt idx="7">
                  <c:v>1</c:v>
                </c:pt>
                <c:pt idx="8">
                  <c:v>6</c:v>
                </c:pt>
                <c:pt idx="9">
                  <c:v>7</c:v>
                </c:pt>
                <c:pt idx="10">
                  <c:v>0</c:v>
                </c:pt>
              </c:numCache>
            </c:numRef>
          </c:val>
        </c:ser>
        <c:ser>
          <c:idx val="2"/>
          <c:order val="2"/>
          <c:tx>
            <c:strRef>
              <c:f>Sheet1!$D$2</c:f>
              <c:strCache>
                <c:ptCount val="1"/>
                <c:pt idx="0">
                  <c:v>3rd</c:v>
                </c:pt>
              </c:strCache>
            </c:strRef>
          </c:tx>
          <c:spPr>
            <a:pattFill prst="solidDmnd">
              <a:fgClr>
                <a:schemeClr val="accent1"/>
              </a:fgClr>
              <a:bgClr>
                <a:schemeClr val="bg1"/>
              </a:bgClr>
            </a:pattFill>
          </c:spPr>
          <c:invertIfNegative val="0"/>
          <c:cat>
            <c:strRef>
              <c:f>Sheet1!$A$3:$A$13</c:f>
              <c:strCache>
                <c:ptCount val="11"/>
                <c:pt idx="0">
                  <c:v>Choosing a title</c:v>
                </c:pt>
                <c:pt idx="1">
                  <c:v>Finding sources</c:v>
                </c:pt>
                <c:pt idx="2">
                  <c:v>Creating a survey</c:v>
                </c:pt>
                <c:pt idx="3">
                  <c:v>Collecting primary data</c:v>
                </c:pt>
                <c:pt idx="4">
                  <c:v>Structuring argument(s)</c:v>
                </c:pt>
                <c:pt idx="5">
                  <c:v>Writing an abstract</c:v>
                </c:pt>
                <c:pt idx="6">
                  <c:v>Writing a conclusion</c:v>
                </c:pt>
                <c:pt idx="7">
                  <c:v>Citation and bibliography</c:v>
                </c:pt>
                <c:pt idx="8">
                  <c:v>Meeting deadlines</c:v>
                </c:pt>
                <c:pt idx="9">
                  <c:v>Language &amp; structure</c:v>
                </c:pt>
                <c:pt idx="10">
                  <c:v>Other</c:v>
                </c:pt>
              </c:strCache>
            </c:strRef>
          </c:cat>
          <c:val>
            <c:numRef>
              <c:f>Sheet1!$D$3:$D$13</c:f>
              <c:numCache>
                <c:formatCode>General</c:formatCode>
                <c:ptCount val="11"/>
                <c:pt idx="0">
                  <c:v>7</c:v>
                </c:pt>
                <c:pt idx="1">
                  <c:v>11</c:v>
                </c:pt>
                <c:pt idx="2">
                  <c:v>1</c:v>
                </c:pt>
                <c:pt idx="3">
                  <c:v>0</c:v>
                </c:pt>
                <c:pt idx="4">
                  <c:v>8</c:v>
                </c:pt>
                <c:pt idx="5">
                  <c:v>0</c:v>
                </c:pt>
                <c:pt idx="6">
                  <c:v>1</c:v>
                </c:pt>
                <c:pt idx="7">
                  <c:v>4</c:v>
                </c:pt>
                <c:pt idx="8">
                  <c:v>0</c:v>
                </c:pt>
                <c:pt idx="9">
                  <c:v>1</c:v>
                </c:pt>
                <c:pt idx="10">
                  <c:v>4</c:v>
                </c:pt>
              </c:numCache>
            </c:numRef>
          </c:val>
        </c:ser>
        <c:dLbls>
          <c:showLegendKey val="0"/>
          <c:showVal val="0"/>
          <c:showCatName val="0"/>
          <c:showSerName val="0"/>
          <c:showPercent val="0"/>
          <c:showBubbleSize val="0"/>
        </c:dLbls>
        <c:gapWidth val="150"/>
        <c:shape val="box"/>
        <c:axId val="34133888"/>
        <c:axId val="34135424"/>
        <c:axId val="0"/>
      </c:bar3DChart>
      <c:catAx>
        <c:axId val="34133888"/>
        <c:scaling>
          <c:orientation val="minMax"/>
        </c:scaling>
        <c:delete val="0"/>
        <c:axPos val="b"/>
        <c:majorTickMark val="out"/>
        <c:minorTickMark val="none"/>
        <c:tickLblPos val="nextTo"/>
        <c:txPr>
          <a:bodyPr/>
          <a:lstStyle/>
          <a:p>
            <a:pPr>
              <a:defRPr sz="1800" b="1"/>
            </a:pPr>
            <a:endParaRPr lang="en-US"/>
          </a:p>
        </c:txPr>
        <c:crossAx val="34135424"/>
        <c:crosses val="autoZero"/>
        <c:auto val="1"/>
        <c:lblAlgn val="ctr"/>
        <c:lblOffset val="100"/>
        <c:noMultiLvlLbl val="0"/>
      </c:catAx>
      <c:valAx>
        <c:axId val="34135424"/>
        <c:scaling>
          <c:orientation val="minMax"/>
        </c:scaling>
        <c:delete val="0"/>
        <c:axPos val="l"/>
        <c:majorGridlines/>
        <c:numFmt formatCode="General" sourceLinked="1"/>
        <c:majorTickMark val="out"/>
        <c:minorTickMark val="none"/>
        <c:tickLblPos val="nextTo"/>
        <c:crossAx val="34133888"/>
        <c:crosses val="autoZero"/>
        <c:crossBetween val="between"/>
      </c:valAx>
    </c:plotArea>
    <c:legend>
      <c:legendPos val="r"/>
      <c:layout>
        <c:manualLayout>
          <c:xMode val="edge"/>
          <c:yMode val="edge"/>
          <c:x val="0.76494506205580759"/>
          <c:y val="0.1071633144302558"/>
          <c:w val="9.9151542841007911E-2"/>
          <c:h val="0.17527586253790811"/>
        </c:manualLayout>
      </c:layout>
      <c:overlay val="0"/>
      <c:txPr>
        <a:bodyPr/>
        <a:lstStyle/>
        <a:p>
          <a:pPr>
            <a:defRPr sz="2400" baseline="0"/>
          </a:pPr>
          <a:endParaRPr lang="en-US"/>
        </a:p>
      </c:txPr>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0.12593316321089199"/>
          <c:y val="8.7173423276845907E-2"/>
          <c:w val="0.82765398075240593"/>
          <c:h val="0.65837775846184809"/>
        </c:manualLayout>
      </c:layout>
      <c:barChart>
        <c:barDir val="col"/>
        <c:grouping val="clustered"/>
        <c:varyColors val="0"/>
        <c:ser>
          <c:idx val="0"/>
          <c:order val="0"/>
          <c:spPr>
            <a:gradFill>
              <a:gsLst>
                <a:gs pos="0">
                  <a:srgbClr val="5E9EFF"/>
                </a:gs>
                <a:gs pos="39999">
                  <a:srgbClr val="85C2FF"/>
                </a:gs>
                <a:gs pos="70000">
                  <a:srgbClr val="C4D6EB"/>
                </a:gs>
                <a:gs pos="100000">
                  <a:srgbClr val="FFEBFA"/>
                </a:gs>
              </a:gsLst>
              <a:lin ang="5400000" scaled="0"/>
            </a:gradFill>
          </c:spPr>
          <c:invertIfNegative val="0"/>
          <c:cat>
            <c:strRef>
              <c:f>Sheet1!$K$67:$K$76</c:f>
              <c:strCache>
                <c:ptCount val="10"/>
                <c:pt idx="0">
                  <c:v>Grammar/Language</c:v>
                </c:pt>
                <c:pt idx="1">
                  <c:v>Guidelines/criteria</c:v>
                </c:pt>
                <c:pt idx="2">
                  <c:v>Forming question</c:v>
                </c:pt>
                <c:pt idx="3">
                  <c:v>planning</c:v>
                </c:pt>
                <c:pt idx="4">
                  <c:v>Primary data/survey/experiemnt</c:v>
                </c:pt>
                <c:pt idx="5">
                  <c:v>Gave sources</c:v>
                </c:pt>
                <c:pt idx="6">
                  <c:v>Analysis/argument</c:v>
                </c:pt>
                <c:pt idx="7">
                  <c:v>Essay structure</c:v>
                </c:pt>
                <c:pt idx="8">
                  <c:v>Referencing</c:v>
                </c:pt>
                <c:pt idx="9">
                  <c:v>Feedback</c:v>
                </c:pt>
              </c:strCache>
            </c:strRef>
          </c:cat>
          <c:val>
            <c:numRef>
              <c:f>Sheet1!$L$67:$L$76</c:f>
              <c:numCache>
                <c:formatCode>General</c:formatCode>
                <c:ptCount val="10"/>
                <c:pt idx="0">
                  <c:v>12</c:v>
                </c:pt>
                <c:pt idx="1">
                  <c:v>2</c:v>
                </c:pt>
                <c:pt idx="2">
                  <c:v>8</c:v>
                </c:pt>
                <c:pt idx="3">
                  <c:v>7</c:v>
                </c:pt>
                <c:pt idx="4">
                  <c:v>5</c:v>
                </c:pt>
                <c:pt idx="5">
                  <c:v>6</c:v>
                </c:pt>
                <c:pt idx="6">
                  <c:v>6</c:v>
                </c:pt>
                <c:pt idx="7">
                  <c:v>10</c:v>
                </c:pt>
                <c:pt idx="8">
                  <c:v>5</c:v>
                </c:pt>
                <c:pt idx="9">
                  <c:v>6</c:v>
                </c:pt>
              </c:numCache>
            </c:numRef>
          </c:val>
        </c:ser>
        <c:dLbls>
          <c:showLegendKey val="0"/>
          <c:showVal val="0"/>
          <c:showCatName val="0"/>
          <c:showSerName val="0"/>
          <c:showPercent val="0"/>
          <c:showBubbleSize val="0"/>
        </c:dLbls>
        <c:gapWidth val="150"/>
        <c:axId val="94666112"/>
        <c:axId val="95171712"/>
      </c:barChart>
      <c:catAx>
        <c:axId val="94666112"/>
        <c:scaling>
          <c:orientation val="minMax"/>
        </c:scaling>
        <c:delete val="0"/>
        <c:axPos val="b"/>
        <c:majorTickMark val="out"/>
        <c:minorTickMark val="none"/>
        <c:tickLblPos val="nextTo"/>
        <c:txPr>
          <a:bodyPr/>
          <a:lstStyle/>
          <a:p>
            <a:pPr>
              <a:defRPr sz="1600" b="1"/>
            </a:pPr>
            <a:endParaRPr lang="en-US"/>
          </a:p>
        </c:txPr>
        <c:crossAx val="95171712"/>
        <c:crosses val="autoZero"/>
        <c:auto val="1"/>
        <c:lblAlgn val="ctr"/>
        <c:lblOffset val="100"/>
        <c:noMultiLvlLbl val="0"/>
      </c:catAx>
      <c:valAx>
        <c:axId val="95171712"/>
        <c:scaling>
          <c:orientation val="minMax"/>
          <c:max val="12"/>
        </c:scaling>
        <c:delete val="0"/>
        <c:axPos val="l"/>
        <c:majorGridlines/>
        <c:numFmt formatCode="General" sourceLinked="1"/>
        <c:majorTickMark val="out"/>
        <c:minorTickMark val="none"/>
        <c:tickLblPos val="nextTo"/>
        <c:txPr>
          <a:bodyPr/>
          <a:lstStyle/>
          <a:p>
            <a:pPr>
              <a:defRPr sz="1400" b="1"/>
            </a:pPr>
            <a:endParaRPr lang="en-US"/>
          </a:p>
        </c:txPr>
        <c:crossAx val="94666112"/>
        <c:crosses val="autoZero"/>
        <c:crossBetween val="between"/>
      </c:valAx>
    </c:plotArea>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0.17642</cdr:x>
      <cdr:y>0.04954</cdr:y>
    </cdr:from>
    <cdr:to>
      <cdr:x>0.321</cdr:x>
      <cdr:y>0.18826</cdr:y>
    </cdr:to>
    <cdr:sp macro="" textlink="">
      <cdr:nvSpPr>
        <cdr:cNvPr id="2" name="TextBox 1"/>
        <cdr:cNvSpPr txBox="1"/>
      </cdr:nvSpPr>
      <cdr:spPr>
        <a:xfrm xmlns:a="http://schemas.openxmlformats.org/drawingml/2006/main">
          <a:off x="2159374" y="364282"/>
          <a:ext cx="1769606" cy="10200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2800" b="1" dirty="0"/>
            <a:t>Graph Showing Key Extended Essay</a:t>
          </a:r>
          <a:r>
            <a:rPr lang="en-GB" sz="2800" b="1" baseline="0" dirty="0"/>
            <a:t> </a:t>
          </a:r>
          <a:r>
            <a:rPr lang="en-GB" sz="2800" b="1" dirty="0"/>
            <a:t>Challenges</a:t>
          </a:r>
          <a:r>
            <a:rPr lang="en-GB" sz="2800" b="1" baseline="0" dirty="0"/>
            <a:t> </a:t>
          </a:r>
          <a:endParaRPr lang="en-GB" sz="28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0.06841</cdr:x>
      <cdr:y>0.02053</cdr:y>
    </cdr:from>
    <cdr:to>
      <cdr:x>0.26841</cdr:x>
      <cdr:y>0.24379</cdr:y>
    </cdr:to>
    <cdr:sp macro="" textlink="">
      <cdr:nvSpPr>
        <cdr:cNvPr id="2" name="TextBox 1"/>
        <cdr:cNvSpPr txBox="1"/>
      </cdr:nvSpPr>
      <cdr:spPr>
        <a:xfrm xmlns:a="http://schemas.openxmlformats.org/drawingml/2006/main">
          <a:off x="657443" y="143540"/>
          <a:ext cx="1922145" cy="156085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2200" b="1"/>
            <a:t>What assistance</a:t>
          </a:r>
          <a:r>
            <a:rPr lang="en-GB" sz="2200" b="1" baseline="0"/>
            <a:t> did your supervisor provide that was helpful to you?</a:t>
          </a:r>
          <a:endParaRPr lang="en-GB" sz="2200" b="1"/>
        </a:p>
      </cdr:txBody>
    </cdr:sp>
  </cdr:relSizeAnchor>
  <cdr:relSizeAnchor xmlns:cdr="http://schemas.openxmlformats.org/drawingml/2006/chartDrawing">
    <cdr:from>
      <cdr:x>0.02428</cdr:x>
      <cdr:y>0.22191</cdr:y>
    </cdr:from>
    <cdr:to>
      <cdr:x>0.11942</cdr:x>
      <cdr:y>0.3527</cdr:y>
    </cdr:to>
    <cdr:sp macro="" textlink="">
      <cdr:nvSpPr>
        <cdr:cNvPr id="4" name="TextBox 3"/>
        <cdr:cNvSpPr txBox="1"/>
      </cdr:nvSpPr>
      <cdr:spPr>
        <a:xfrm xmlns:a="http://schemas.openxmlformats.org/drawingml/2006/main">
          <a:off x="233362" y="1551459"/>
          <a:ext cx="914364" cy="91439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600" b="1" dirty="0"/>
            <a:t>No of </a:t>
          </a:r>
        </a:p>
        <a:p xmlns:a="http://schemas.openxmlformats.org/drawingml/2006/main">
          <a:r>
            <a:rPr lang="en-GB" sz="1600" b="1" dirty="0"/>
            <a:t>students</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3151546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3299926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26396671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EBE2C14-3415-4B84-90D2-790149B091B0}" type="datetimeFigureOut">
              <a:rPr lang="en-GB" smtClean="0"/>
              <a:t>29/01/2012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819A2F-31DC-4E81-B8EA-A7A1F4C77AA2}" type="slidenum">
              <a:rPr lang="en-GB" smtClean="0"/>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BE2C14-3415-4B84-90D2-790149B091B0}" type="datetimeFigureOut">
              <a:rPr lang="en-GB" smtClean="0"/>
              <a:t>29/01/2012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F819A2F-31DC-4E81-B8EA-A7A1F4C77AA2}" type="slidenum">
              <a:rPr lang="en-GB" smtClean="0"/>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BE2C14-3415-4B84-90D2-790149B091B0}" type="datetimeFigureOut">
              <a:rPr lang="en-GB" smtClean="0"/>
              <a:t>29/01/2012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F819A2F-31DC-4E81-B8EA-A7A1F4C77AA2}" type="slidenum">
              <a:rPr lang="en-GB" smtClean="0"/>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BE2C14-3415-4B84-90D2-790149B091B0}" type="datetimeFigureOut">
              <a:rPr lang="en-GB" smtClean="0"/>
              <a:t>29/01/2012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F819A2F-31DC-4E81-B8EA-A7A1F4C77AA2}" type="slidenum">
              <a:rPr lang="en-GB" smtClean="0"/>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1EBE2C14-3415-4B84-90D2-790149B091B0}" type="datetimeFigureOut">
              <a:rPr lang="en-GB" smtClean="0"/>
              <a:t>29/01/2012</a:t>
            </a:fld>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3F819A2F-31DC-4E81-B8EA-A7A1F4C77AA2}"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20036043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BE2C14-3415-4B84-90D2-790149B091B0}" type="datetimeFigureOut">
              <a:rPr lang="en-GB" smtClean="0"/>
              <a:t>29/01/2012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819A2F-31DC-4E81-B8EA-A7A1F4C77AA2}" type="slidenum">
              <a:rPr lang="en-GB" smtClean="0"/>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BE2C14-3415-4B84-90D2-790149B091B0}" type="datetimeFigureOut">
              <a:rPr lang="en-GB" smtClean="0"/>
              <a:t>29/01/2012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554492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EBE2C14-3415-4B84-90D2-790149B091B0}" type="datetimeFigureOut">
              <a:rPr lang="en-GB" smtClean="0"/>
              <a:t>29/01/2012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1632394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EBE2C14-3415-4B84-90D2-790149B091B0}" type="datetimeFigureOut">
              <a:rPr lang="en-GB" smtClean="0"/>
              <a:t>29/01/2012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4012940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EBE2C14-3415-4B84-90D2-790149B091B0}" type="datetimeFigureOut">
              <a:rPr lang="en-GB" smtClean="0"/>
              <a:t>29/01/2012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1941647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BE2C14-3415-4B84-90D2-790149B091B0}" type="datetimeFigureOut">
              <a:rPr lang="en-GB" smtClean="0"/>
              <a:t>29/01/2012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1926723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BE2C14-3415-4B84-90D2-790149B091B0}" type="datetimeFigureOut">
              <a:rPr lang="en-GB" smtClean="0"/>
              <a:t>29/01/2012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4083005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BE2C14-3415-4B84-90D2-790149B091B0}" type="datetimeFigureOut">
              <a:rPr lang="en-GB" smtClean="0"/>
              <a:t>29/01/2012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819A2F-31DC-4E81-B8EA-A7A1F4C77AA2}" type="slidenum">
              <a:rPr lang="en-GB" smtClean="0"/>
              <a:t>‹#›</a:t>
            </a:fld>
            <a:endParaRPr lang="en-GB"/>
          </a:p>
        </p:txBody>
      </p:sp>
    </p:spTree>
    <p:extLst>
      <p:ext uri="{BB962C8B-B14F-4D97-AF65-F5344CB8AC3E}">
        <p14:creationId xmlns:p14="http://schemas.microsoft.com/office/powerpoint/2010/main" val="1861316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BE2C14-3415-4B84-90D2-790149B091B0}" type="datetimeFigureOut">
              <a:rPr lang="en-GB" smtClean="0"/>
              <a:t>29/01/2012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819A2F-31DC-4E81-B8EA-A7A1F4C77AA2}" type="slidenum">
              <a:rPr lang="en-GB" smtClean="0"/>
              <a:t>‹#›</a:t>
            </a:fld>
            <a:endParaRPr lang="en-GB"/>
          </a:p>
        </p:txBody>
      </p:sp>
    </p:spTree>
    <p:extLst>
      <p:ext uri="{BB962C8B-B14F-4D97-AF65-F5344CB8AC3E}">
        <p14:creationId xmlns:p14="http://schemas.microsoft.com/office/powerpoint/2010/main" val="4221159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1EBE2C14-3415-4B84-90D2-790149B091B0}" type="datetimeFigureOut">
              <a:rPr lang="en-GB" smtClean="0"/>
              <a:t>29/01/2012</a:t>
            </a:fld>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3F819A2F-31DC-4E81-B8EA-A7A1F4C77AA2}"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960" y="1100628"/>
            <a:ext cx="8213536" cy="3579849"/>
          </a:xfrm>
        </p:spPr>
        <p:txBody>
          <a:bodyPr>
            <a:noAutofit/>
          </a:bodyPr>
          <a:lstStyle/>
          <a:p>
            <a:r>
              <a:rPr lang="en-GB" sz="8800" dirty="0" smtClean="0">
                <a:solidFill>
                  <a:srgbClr val="00B050"/>
                </a:solidFill>
                <a:effectLst>
                  <a:glow rad="1117600">
                    <a:schemeClr val="accent1">
                      <a:alpha val="42000"/>
                    </a:schemeClr>
                  </a:glow>
                </a:effectLst>
              </a:rPr>
              <a:t>Please</a:t>
            </a:r>
            <a:r>
              <a:rPr lang="en-GB" sz="8800" dirty="0" smtClean="0"/>
              <a:t> sit near the front…..</a:t>
            </a:r>
            <a:endParaRPr lang="en-GB" sz="8800" dirty="0"/>
          </a:p>
        </p:txBody>
      </p:sp>
    </p:spTree>
    <p:extLst>
      <p:ext uri="{BB962C8B-B14F-4D97-AF65-F5344CB8AC3E}">
        <p14:creationId xmlns:p14="http://schemas.microsoft.com/office/powerpoint/2010/main" val="328198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227" t="18939" r="12074" b="9016"/>
          <a:stretch/>
        </p:blipFill>
        <p:spPr bwMode="auto">
          <a:xfrm>
            <a:off x="0" y="548680"/>
            <a:ext cx="9144000"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69678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99208"/>
            <a:ext cx="8784976" cy="4154984"/>
          </a:xfrm>
          <a:prstGeom prst="rect">
            <a:avLst/>
          </a:prstGeom>
        </p:spPr>
        <p:txBody>
          <a:bodyPr wrap="square">
            <a:spAutoFit/>
          </a:bodyPr>
          <a:lstStyle/>
          <a:p>
            <a:endParaRPr lang="en-GB" sz="2400" dirty="0"/>
          </a:p>
          <a:p>
            <a:r>
              <a:rPr lang="en-GB" sz="2400" b="1" dirty="0" smtClean="0"/>
              <a:t>8. You </a:t>
            </a:r>
            <a:r>
              <a:rPr lang="en-GB" sz="2400" b="1" dirty="0"/>
              <a:t>are only allowed to mark one draft copy of the completed essay – however you should offer regular verbal guidance on the planning and progress of a student’s extended essay. </a:t>
            </a:r>
          </a:p>
          <a:p>
            <a:endParaRPr lang="en-GB" sz="2400" b="1" dirty="0" smtClean="0"/>
          </a:p>
          <a:p>
            <a:r>
              <a:rPr lang="en-GB" sz="2400" b="1" dirty="0" smtClean="0"/>
              <a:t>9. Use </a:t>
            </a:r>
            <a:r>
              <a:rPr lang="en-GB" sz="2400" b="1" dirty="0"/>
              <a:t>the generic IB mark scheme feedback form when providing written feedback on the draft copy and indicate clearly what marks the student’s essay is currently worth and how it can be improved. </a:t>
            </a:r>
          </a:p>
          <a:p>
            <a:endParaRPr lang="en-GB" sz="2400" b="1" dirty="0"/>
          </a:p>
          <a:p>
            <a:r>
              <a:rPr lang="en-GB" sz="2400" b="1" dirty="0" smtClean="0"/>
              <a:t>10. Carry </a:t>
            </a:r>
            <a:r>
              <a:rPr lang="en-GB" sz="2400" b="1" dirty="0"/>
              <a:t>out a viva voce at the end of the process to guide the comments you have to make on the orange covers.</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2656"/>
            <a:ext cx="3707904"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47690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958422055"/>
              </p:ext>
            </p:extLst>
          </p:nvPr>
        </p:nvGraphicFramePr>
        <p:xfrm>
          <a:off x="-233362" y="-66675"/>
          <a:ext cx="9610725" cy="699135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592185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01115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0917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01115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7934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conclusion</a:t>
            </a:r>
            <a:endParaRPr lang="en-GB" dirty="0"/>
          </a:p>
        </p:txBody>
      </p:sp>
      <p:sp>
        <p:nvSpPr>
          <p:cNvPr id="3" name="Content Placeholder 2"/>
          <p:cNvSpPr>
            <a:spLocks noGrp="1"/>
          </p:cNvSpPr>
          <p:nvPr>
            <p:ph idx="1"/>
          </p:nvPr>
        </p:nvSpPr>
        <p:spPr/>
        <p:txBody>
          <a:bodyPr>
            <a:normAutofit fontScale="92500" lnSpcReduction="20000"/>
          </a:bodyPr>
          <a:lstStyle/>
          <a:p>
            <a:pPr>
              <a:buBlip>
                <a:blip r:embed="rId2"/>
              </a:buBlip>
            </a:pPr>
            <a:r>
              <a:rPr lang="en-GB" sz="2400" dirty="0"/>
              <a:t>Make sure you are fully informed about the </a:t>
            </a:r>
            <a:r>
              <a:rPr lang="en-GB" sz="2400" dirty="0" smtClean="0"/>
              <a:t>subject- </a:t>
            </a:r>
            <a:r>
              <a:rPr lang="en-GB" sz="2400" dirty="0"/>
              <a:t>specific and general requirements for writing an extended essay by reading the relevant documents</a:t>
            </a:r>
            <a:r>
              <a:rPr lang="en-GB" sz="2400" dirty="0" smtClean="0"/>
              <a:t>.</a:t>
            </a:r>
            <a:endParaRPr lang="en-GB" sz="2400" dirty="0"/>
          </a:p>
          <a:p>
            <a:pPr>
              <a:buBlip>
                <a:blip r:embed="rId2"/>
              </a:buBlip>
            </a:pPr>
            <a:r>
              <a:rPr lang="en-GB" sz="2400" dirty="0" smtClean="0"/>
              <a:t>Students are not fully formed independent thinkers / academic researchers / bibliography makers / extended essay experts. They need your help, and you can give it extensively, without falling foul of the rules.</a:t>
            </a:r>
          </a:p>
          <a:p>
            <a:pPr>
              <a:buBlip>
                <a:blip r:embed="rId2"/>
              </a:buBlip>
            </a:pPr>
            <a:r>
              <a:rPr lang="en-GB" sz="2400" dirty="0" smtClean="0"/>
              <a:t>Mark only once. But by the time you do, you should have already guided the student to produce the best work (s)he can.</a:t>
            </a:r>
          </a:p>
          <a:p>
            <a:endParaRPr lang="en-GB" dirty="0"/>
          </a:p>
          <a:p>
            <a:endParaRPr lang="en-GB" dirty="0"/>
          </a:p>
        </p:txBody>
      </p:sp>
    </p:spTree>
    <p:extLst>
      <p:ext uri="{BB962C8B-B14F-4D97-AF65-F5344CB8AC3E}">
        <p14:creationId xmlns:p14="http://schemas.microsoft.com/office/powerpoint/2010/main" val="29216781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601862" y="1605821"/>
            <a:ext cx="5648623" cy="1204306"/>
          </a:xfrm>
        </p:spPr>
        <p:txBody>
          <a:bodyPr/>
          <a:lstStyle/>
          <a:p>
            <a:r>
              <a:rPr lang="en-GB" sz="3600" dirty="0" smtClean="0"/>
              <a:t>Extended Essay Supervisor Role</a:t>
            </a:r>
            <a:endParaRPr lang="en-GB" sz="3600" dirty="0"/>
          </a:p>
        </p:txBody>
      </p:sp>
      <p:sp>
        <p:nvSpPr>
          <p:cNvPr id="3" name="Subtitle 2"/>
          <p:cNvSpPr>
            <a:spLocks noGrp="1"/>
          </p:cNvSpPr>
          <p:nvPr>
            <p:ph type="subTitle" idx="1"/>
          </p:nvPr>
        </p:nvSpPr>
        <p:spPr>
          <a:xfrm rot="19140000">
            <a:off x="1145144" y="2356109"/>
            <a:ext cx="6511131" cy="329259"/>
          </a:xfrm>
        </p:spPr>
        <p:txBody>
          <a:bodyPr>
            <a:noAutofit/>
          </a:bodyPr>
          <a:lstStyle/>
          <a:p>
            <a:r>
              <a:rPr lang="en-GB" sz="2800" dirty="0" smtClean="0"/>
              <a:t>January 2012</a:t>
            </a:r>
            <a:endParaRPr lang="en-GB" sz="2800" dirty="0"/>
          </a:p>
        </p:txBody>
      </p:sp>
    </p:spTree>
    <p:extLst>
      <p:ext uri="{BB962C8B-B14F-4D97-AF65-F5344CB8AC3E}">
        <p14:creationId xmlns:p14="http://schemas.microsoft.com/office/powerpoint/2010/main" val="2652639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Bis</a:t>
            </a:r>
            <a:r>
              <a:rPr lang="en-GB" dirty="0" smtClean="0"/>
              <a:t> students and independent learning</a:t>
            </a:r>
            <a:endParaRPr lang="en-GB" dirty="0"/>
          </a:p>
        </p:txBody>
      </p:sp>
      <p:sp>
        <p:nvSpPr>
          <p:cNvPr id="3" name="Content Placeholder 2"/>
          <p:cNvSpPr>
            <a:spLocks noGrp="1"/>
          </p:cNvSpPr>
          <p:nvPr>
            <p:ph idx="1"/>
          </p:nvPr>
        </p:nvSpPr>
        <p:spPr>
          <a:xfrm>
            <a:off x="822960" y="1100628"/>
            <a:ext cx="7520940" cy="3984556"/>
          </a:xfrm>
        </p:spPr>
        <p:txBody>
          <a:bodyPr>
            <a:normAutofit/>
          </a:bodyPr>
          <a:lstStyle/>
          <a:p>
            <a:pPr>
              <a:buFont typeface="Arial" pitchFamily="34" charset="0"/>
              <a:buChar char="•"/>
            </a:pPr>
            <a:r>
              <a:rPr lang="en-GB" sz="2800" dirty="0"/>
              <a:t>E</a:t>
            </a:r>
            <a:r>
              <a:rPr lang="en-GB" sz="2800" dirty="0" smtClean="0"/>
              <a:t>xtended essay = </a:t>
            </a:r>
            <a:r>
              <a:rPr lang="en-GB" sz="2800" dirty="0"/>
              <a:t>daunting </a:t>
            </a:r>
            <a:r>
              <a:rPr lang="en-GB" sz="2800" dirty="0" smtClean="0"/>
              <a:t>prospect</a:t>
            </a:r>
          </a:p>
          <a:p>
            <a:pPr>
              <a:buFont typeface="Arial" pitchFamily="34" charset="0"/>
              <a:buChar char="•"/>
            </a:pPr>
            <a:r>
              <a:rPr lang="en-GB" sz="2800" dirty="0" smtClean="0"/>
              <a:t>Extended essay = a learning experience</a:t>
            </a:r>
          </a:p>
          <a:p>
            <a:pPr>
              <a:buFont typeface="Arial" pitchFamily="34" charset="0"/>
              <a:buChar char="•"/>
            </a:pPr>
            <a:endParaRPr lang="en-GB" sz="2800" dirty="0"/>
          </a:p>
          <a:p>
            <a:pPr>
              <a:buFont typeface="Arial" pitchFamily="34" charset="0"/>
              <a:buChar char="•"/>
            </a:pPr>
            <a:r>
              <a:rPr lang="en-GB" sz="2800" dirty="0" smtClean="0"/>
              <a:t>Students </a:t>
            </a:r>
            <a:r>
              <a:rPr lang="en-GB" sz="2800" dirty="0"/>
              <a:t>need to be encouraged and supported </a:t>
            </a:r>
            <a:r>
              <a:rPr lang="en-GB" sz="2800" dirty="0" smtClean="0"/>
              <a:t>each step of the way, not </a:t>
            </a:r>
            <a:r>
              <a:rPr lang="en-GB" sz="2800" dirty="0"/>
              <a:t>left to their own devices</a:t>
            </a:r>
            <a:r>
              <a:rPr lang="en-GB" sz="2800" dirty="0" smtClean="0"/>
              <a:t>.</a:t>
            </a:r>
            <a:endParaRPr lang="en-GB" sz="2800" dirty="0"/>
          </a:p>
          <a:p>
            <a:endParaRPr lang="en-GB" sz="2800" dirty="0"/>
          </a:p>
        </p:txBody>
      </p:sp>
    </p:spTree>
    <p:extLst>
      <p:ext uri="{BB962C8B-B14F-4D97-AF65-F5344CB8AC3E}">
        <p14:creationId xmlns:p14="http://schemas.microsoft.com/office/powerpoint/2010/main" val="35067012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3026021213"/>
              </p:ext>
            </p:extLst>
          </p:nvPr>
        </p:nvGraphicFramePr>
        <p:xfrm>
          <a:off x="-1547814" y="-247650"/>
          <a:ext cx="12239628" cy="73533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547759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 versus student independence</a:t>
            </a:r>
            <a:endParaRPr lang="en-GB" dirty="0"/>
          </a:p>
        </p:txBody>
      </p:sp>
      <p:sp>
        <p:nvSpPr>
          <p:cNvPr id="3" name="Content Placeholder 2"/>
          <p:cNvSpPr>
            <a:spLocks noGrp="1"/>
          </p:cNvSpPr>
          <p:nvPr>
            <p:ph idx="1"/>
          </p:nvPr>
        </p:nvSpPr>
        <p:spPr>
          <a:xfrm>
            <a:off x="179512" y="1100628"/>
            <a:ext cx="8964488" cy="3579849"/>
          </a:xfrm>
        </p:spPr>
        <p:txBody>
          <a:bodyPr>
            <a:normAutofit fontScale="85000" lnSpcReduction="10000"/>
          </a:bodyPr>
          <a:lstStyle/>
          <a:p>
            <a:r>
              <a:rPr lang="en-GB" sz="2600" dirty="0">
                <a:solidFill>
                  <a:srgbClr val="00B050"/>
                </a:solidFill>
              </a:rPr>
              <a:t>Do:</a:t>
            </a:r>
            <a:r>
              <a:rPr lang="en-GB" sz="2600" dirty="0"/>
              <a:t> Work with the student to ensure an appropriately focused research </a:t>
            </a:r>
            <a:r>
              <a:rPr lang="en-GB" sz="2600" dirty="0" smtClean="0"/>
              <a:t>question. </a:t>
            </a:r>
            <a:r>
              <a:rPr lang="en-GB" sz="2600" dirty="0" smtClean="0">
                <a:solidFill>
                  <a:srgbClr val="FF0000"/>
                </a:solidFill>
              </a:rPr>
              <a:t>Do </a:t>
            </a:r>
            <a:r>
              <a:rPr lang="en-GB" sz="2600" dirty="0">
                <a:solidFill>
                  <a:srgbClr val="FF0000"/>
                </a:solidFill>
              </a:rPr>
              <a:t>not: </a:t>
            </a:r>
            <a:r>
              <a:rPr lang="en-GB" sz="2600" dirty="0"/>
              <a:t>Provide the research question</a:t>
            </a:r>
            <a:r>
              <a:rPr lang="en-GB" sz="2600" dirty="0" smtClean="0"/>
              <a:t>.</a:t>
            </a:r>
          </a:p>
          <a:p>
            <a:endParaRPr lang="en-GB" sz="2600" dirty="0"/>
          </a:p>
          <a:p>
            <a:r>
              <a:rPr lang="en-GB" sz="2600" dirty="0">
                <a:solidFill>
                  <a:srgbClr val="00B050"/>
                </a:solidFill>
              </a:rPr>
              <a:t>Do: </a:t>
            </a:r>
            <a:r>
              <a:rPr lang="en-GB" sz="2600" dirty="0"/>
              <a:t>Provide advice and guidance on finding sources and encourage the to make full use of the library resources – including </a:t>
            </a:r>
            <a:r>
              <a:rPr lang="en-GB" sz="2600" dirty="0" smtClean="0"/>
              <a:t>Alan. </a:t>
            </a:r>
            <a:r>
              <a:rPr lang="en-GB" sz="2600" dirty="0" smtClean="0">
                <a:solidFill>
                  <a:srgbClr val="FF0000"/>
                </a:solidFill>
              </a:rPr>
              <a:t>Do not: </a:t>
            </a:r>
            <a:r>
              <a:rPr lang="en-GB" sz="2600" dirty="0" smtClean="0"/>
              <a:t>Provide sources for a student. </a:t>
            </a:r>
          </a:p>
          <a:p>
            <a:endParaRPr lang="en-GB" sz="2600" dirty="0" smtClean="0"/>
          </a:p>
          <a:p>
            <a:r>
              <a:rPr lang="en-GB" sz="2600" dirty="0" smtClean="0">
                <a:solidFill>
                  <a:srgbClr val="00B050"/>
                </a:solidFill>
              </a:rPr>
              <a:t>Do:</a:t>
            </a:r>
            <a:r>
              <a:rPr lang="en-GB" sz="2600" dirty="0" smtClean="0"/>
              <a:t> Read through work as the student progresses and offer advice. </a:t>
            </a:r>
            <a:r>
              <a:rPr lang="en-GB" sz="2600" dirty="0" smtClean="0">
                <a:solidFill>
                  <a:srgbClr val="FF0000"/>
                </a:solidFill>
              </a:rPr>
              <a:t>Do not: </a:t>
            </a:r>
            <a:r>
              <a:rPr lang="en-GB" sz="2600" dirty="0"/>
              <a:t>M</a:t>
            </a:r>
            <a:r>
              <a:rPr lang="en-GB" sz="2600" dirty="0" smtClean="0"/>
              <a:t>ark work on an on-going basis – the work should only be marked when completed. </a:t>
            </a:r>
          </a:p>
          <a:p>
            <a:endParaRPr lang="en-GB" dirty="0" smtClean="0"/>
          </a:p>
          <a:p>
            <a:endParaRPr lang="en-GB" dirty="0" smtClean="0"/>
          </a:p>
          <a:p>
            <a:endParaRPr lang="en-GB" dirty="0"/>
          </a:p>
        </p:txBody>
      </p:sp>
    </p:spTree>
    <p:extLst>
      <p:ext uri="{BB962C8B-B14F-4D97-AF65-F5344CB8AC3E}">
        <p14:creationId xmlns:p14="http://schemas.microsoft.com/office/powerpoint/2010/main" val="25942985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The Supervisor </a:t>
            </a:r>
            <a:r>
              <a:rPr lang="en-GB" b="1" dirty="0"/>
              <a:t>must…. </a:t>
            </a:r>
            <a:br>
              <a:rPr lang="en-GB" b="1" dirty="0"/>
            </a:br>
            <a:endParaRPr lang="en-GB" dirty="0"/>
          </a:p>
        </p:txBody>
      </p:sp>
      <p:sp>
        <p:nvSpPr>
          <p:cNvPr id="4" name="Content Placeholder 3"/>
          <p:cNvSpPr>
            <a:spLocks noGrp="1"/>
          </p:cNvSpPr>
          <p:nvPr>
            <p:ph idx="1"/>
          </p:nvPr>
        </p:nvSpPr>
        <p:spPr>
          <a:xfrm>
            <a:off x="827584" y="908720"/>
            <a:ext cx="7520940" cy="3806170"/>
          </a:xfrm>
          <a:prstGeom prst="rect">
            <a:avLst/>
          </a:prstGeom>
        </p:spPr>
        <p:txBody>
          <a:bodyPr wrap="square">
            <a:spAutoFit/>
          </a:bodyPr>
          <a:lstStyle/>
          <a:p>
            <a:r>
              <a:rPr lang="en-GB" sz="2400" dirty="0" smtClean="0"/>
              <a:t>1.	Be </a:t>
            </a:r>
            <a:r>
              <a:rPr lang="en-GB" sz="2400" dirty="0"/>
              <a:t>fully conversant with the subject specific requirements of the essay and the generic marking scheme – read the subject guide and the extended essay guide provided by the IB.</a:t>
            </a:r>
          </a:p>
          <a:p>
            <a:endParaRPr lang="en-GB" sz="2400" dirty="0"/>
          </a:p>
          <a:p>
            <a:r>
              <a:rPr lang="en-GB" sz="2400" dirty="0" smtClean="0"/>
              <a:t>2.	Help </a:t>
            </a:r>
            <a:r>
              <a:rPr lang="en-GB" sz="2400" dirty="0"/>
              <a:t>formulate a well-focused research </a:t>
            </a:r>
            <a:r>
              <a:rPr lang="en-GB" sz="2400" dirty="0" smtClean="0"/>
              <a:t>question</a:t>
            </a:r>
          </a:p>
          <a:p>
            <a:pPr marL="457200" indent="-457200">
              <a:buAutoNum type="arabicPeriod" startAt="2"/>
            </a:pPr>
            <a:endParaRPr lang="en-GB" sz="2400" dirty="0"/>
          </a:p>
          <a:p>
            <a:r>
              <a:rPr lang="en-GB" sz="2400" dirty="0" smtClean="0"/>
              <a:t>3.	Ensure </a:t>
            </a:r>
            <a:r>
              <a:rPr lang="en-GB" sz="2400" dirty="0"/>
              <a:t>the student has sufficient academic </a:t>
            </a:r>
            <a:r>
              <a:rPr lang="en-GB" sz="2400" dirty="0" smtClean="0"/>
              <a:t>sources</a:t>
            </a:r>
            <a:endParaRPr lang="en-GB" dirty="0"/>
          </a:p>
          <a:p>
            <a:endParaRPr lang="en-GB" dirty="0"/>
          </a:p>
        </p:txBody>
      </p:sp>
    </p:spTree>
    <p:extLst>
      <p:ext uri="{BB962C8B-B14F-4D97-AF65-F5344CB8AC3E}">
        <p14:creationId xmlns:p14="http://schemas.microsoft.com/office/powerpoint/2010/main" val="1700346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supervisor must….</a:t>
            </a:r>
            <a:endParaRPr lang="en-GB" dirty="0"/>
          </a:p>
        </p:txBody>
      </p:sp>
      <p:sp>
        <p:nvSpPr>
          <p:cNvPr id="4" name="Content Placeholder 3"/>
          <p:cNvSpPr>
            <a:spLocks noGrp="1"/>
          </p:cNvSpPr>
          <p:nvPr>
            <p:ph idx="1"/>
          </p:nvPr>
        </p:nvSpPr>
        <p:spPr>
          <a:xfrm>
            <a:off x="827584" y="1412776"/>
            <a:ext cx="7520940" cy="3826689"/>
          </a:xfrm>
          <a:prstGeom prst="rect">
            <a:avLst/>
          </a:prstGeom>
        </p:spPr>
        <p:txBody>
          <a:bodyPr wrap="square">
            <a:spAutoFit/>
          </a:bodyPr>
          <a:lstStyle/>
          <a:p>
            <a:r>
              <a:rPr lang="en-GB" sz="2400" dirty="0" smtClean="0"/>
              <a:t>4</a:t>
            </a:r>
            <a:r>
              <a:rPr lang="en-GB" sz="2400" dirty="0"/>
              <a:t>.	</a:t>
            </a:r>
            <a:r>
              <a:rPr lang="en-GB" sz="2400" dirty="0" smtClean="0"/>
              <a:t>Discuss </a:t>
            </a:r>
            <a:r>
              <a:rPr lang="en-GB" sz="2400" dirty="0"/>
              <a:t>the appropriate layout of the essay – with particular </a:t>
            </a:r>
            <a:r>
              <a:rPr lang="en-GB" sz="2400" dirty="0" smtClean="0"/>
              <a:t>	focus </a:t>
            </a:r>
            <a:r>
              <a:rPr lang="en-GB" sz="2400" dirty="0"/>
              <a:t>on the Abstract and </a:t>
            </a:r>
            <a:r>
              <a:rPr lang="en-GB" sz="2400" dirty="0" smtClean="0"/>
              <a:t>referencing</a:t>
            </a:r>
            <a:r>
              <a:rPr lang="en-GB" sz="2400" dirty="0"/>
              <a:t>.</a:t>
            </a:r>
          </a:p>
          <a:p>
            <a:endParaRPr lang="en-GB" sz="2400" dirty="0"/>
          </a:p>
          <a:p>
            <a:r>
              <a:rPr lang="en-GB" sz="2400" dirty="0"/>
              <a:t>5.	Follow the deadlines on the Schedule of Meetings form in the </a:t>
            </a:r>
            <a:r>
              <a:rPr lang="en-GB" sz="2400" dirty="0" smtClean="0"/>
              <a:t>subject </a:t>
            </a:r>
            <a:r>
              <a:rPr lang="en-GB" sz="2400" dirty="0"/>
              <a:t>guide and make </a:t>
            </a:r>
            <a:r>
              <a:rPr lang="en-GB" sz="2400" dirty="0" smtClean="0"/>
              <a:t>appropriate </a:t>
            </a:r>
            <a:r>
              <a:rPr lang="en-GB" sz="2400" dirty="0"/>
              <a:t>comments</a:t>
            </a:r>
            <a:r>
              <a:rPr lang="en-GB" sz="2400" dirty="0" smtClean="0"/>
              <a:t>.</a:t>
            </a:r>
            <a:endParaRPr lang="en-GB" sz="2400" dirty="0"/>
          </a:p>
          <a:p>
            <a:endParaRPr lang="en-GB" sz="2400" dirty="0"/>
          </a:p>
          <a:p>
            <a:endParaRPr lang="en-GB" sz="2400" dirty="0"/>
          </a:p>
        </p:txBody>
      </p:sp>
    </p:spTree>
    <p:extLst>
      <p:ext uri="{BB962C8B-B14F-4D97-AF65-F5344CB8AC3E}">
        <p14:creationId xmlns:p14="http://schemas.microsoft.com/office/powerpoint/2010/main" val="3064292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335" t="18830" r="13844" b="9975"/>
          <a:stretch/>
        </p:blipFill>
        <p:spPr bwMode="auto">
          <a:xfrm>
            <a:off x="0" y="1"/>
            <a:ext cx="9036496" cy="6453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256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68760"/>
            <a:ext cx="8964488" cy="2862322"/>
          </a:xfrm>
          <a:prstGeom prst="rect">
            <a:avLst/>
          </a:prstGeom>
        </p:spPr>
        <p:txBody>
          <a:bodyPr wrap="square">
            <a:spAutoFit/>
          </a:bodyPr>
          <a:lstStyle/>
          <a:p>
            <a:pPr lvl="0"/>
            <a:r>
              <a:rPr lang="en-GB" sz="2400" b="1" dirty="0">
                <a:solidFill>
                  <a:prstClr val="black"/>
                </a:solidFill>
              </a:rPr>
              <a:t>6.	If a student has not made an appointment to see you when </a:t>
            </a:r>
            <a:r>
              <a:rPr lang="en-GB" sz="2400" b="1" dirty="0" smtClean="0">
                <a:solidFill>
                  <a:prstClr val="black"/>
                </a:solidFill>
              </a:rPr>
              <a:t>	they should </a:t>
            </a:r>
            <a:r>
              <a:rPr lang="en-GB" sz="2400" b="1" dirty="0">
                <a:solidFill>
                  <a:prstClr val="black"/>
                </a:solidFill>
              </a:rPr>
              <a:t>have, alert the IB coordinator - via SIMS.</a:t>
            </a:r>
          </a:p>
          <a:p>
            <a:endParaRPr lang="en-GB" b="1" dirty="0" smtClean="0"/>
          </a:p>
          <a:p>
            <a:endParaRPr lang="en-GB" b="1" dirty="0"/>
          </a:p>
          <a:p>
            <a:r>
              <a:rPr lang="en-GB" b="1" dirty="0" smtClean="0"/>
              <a:t>7</a:t>
            </a:r>
            <a:r>
              <a:rPr lang="en-GB" b="1" dirty="0"/>
              <a:t>.	</a:t>
            </a:r>
            <a:r>
              <a:rPr lang="en-GB" sz="2400" b="1" dirty="0" smtClean="0"/>
              <a:t>Ensure </a:t>
            </a:r>
            <a:r>
              <a:rPr lang="en-GB" sz="2400" b="1" dirty="0"/>
              <a:t>your student has completed an Extended Essay Study </a:t>
            </a:r>
            <a:r>
              <a:rPr lang="en-GB" sz="2400" b="1" dirty="0" smtClean="0"/>
              <a:t>	Plan </a:t>
            </a:r>
            <a:r>
              <a:rPr lang="en-GB" sz="2400" b="1" dirty="0"/>
              <a:t>in sufficient detail and give a copy to the relevant head </a:t>
            </a:r>
            <a:r>
              <a:rPr lang="en-GB" sz="2400" b="1" dirty="0" smtClean="0"/>
              <a:t>	of department. Deadline is 15</a:t>
            </a:r>
            <a:r>
              <a:rPr lang="en-GB" sz="2400" b="1" baseline="30000" dirty="0" smtClean="0"/>
              <a:t>th</a:t>
            </a:r>
            <a:r>
              <a:rPr lang="en-GB" sz="2400" b="1" dirty="0" smtClean="0"/>
              <a:t> of June.</a:t>
            </a:r>
            <a:endParaRPr lang="en-GB" sz="2400" b="1" dirty="0"/>
          </a:p>
          <a:p>
            <a:pPr marL="457200" indent="-457200">
              <a:buAutoNum type="arabicPeriod" startAt="8"/>
            </a:pPr>
            <a:endParaRPr lang="en-GB" sz="2400" dirty="0"/>
          </a:p>
        </p:txBody>
      </p:sp>
      <p:sp>
        <p:nvSpPr>
          <p:cNvPr id="3" name="Rectangle 2"/>
          <p:cNvSpPr/>
          <p:nvPr/>
        </p:nvSpPr>
        <p:spPr>
          <a:xfrm>
            <a:off x="251520" y="548680"/>
            <a:ext cx="3440942" cy="584775"/>
          </a:xfrm>
          <a:prstGeom prst="rect">
            <a:avLst/>
          </a:prstGeom>
        </p:spPr>
        <p:txBody>
          <a:bodyPr wrap="none">
            <a:spAutoFit/>
          </a:bodyPr>
          <a:lstStyle/>
          <a:p>
            <a:pPr lvl="0"/>
            <a:r>
              <a:rPr lang="en-GB" sz="3200" b="1" dirty="0">
                <a:solidFill>
                  <a:prstClr val="black"/>
                </a:solidFill>
              </a:rPr>
              <a:t>Supervisor </a:t>
            </a:r>
            <a:r>
              <a:rPr lang="en-GB" sz="3200" b="1" dirty="0" smtClean="0">
                <a:solidFill>
                  <a:prstClr val="black"/>
                </a:solidFill>
              </a:rPr>
              <a:t>must…. </a:t>
            </a:r>
            <a:endParaRPr lang="en-GB" sz="3200" b="1" dirty="0">
              <a:solidFill>
                <a:prstClr val="black"/>
              </a:solidFill>
            </a:endParaRPr>
          </a:p>
        </p:txBody>
      </p:sp>
    </p:spTree>
    <p:extLst>
      <p:ext uri="{BB962C8B-B14F-4D97-AF65-F5344CB8AC3E}">
        <p14:creationId xmlns:p14="http://schemas.microsoft.com/office/powerpoint/2010/main" val="810744259"/>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337</TotalTime>
  <Words>363</Words>
  <Application>Microsoft Office PowerPoint</Application>
  <PresentationFormat>On-screen Show (4:3)</PresentationFormat>
  <Paragraphs>44</Paragraphs>
  <Slides>15</Slides>
  <Notes>0</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Angles</vt:lpstr>
      <vt:lpstr>PowerPoint Presentation</vt:lpstr>
      <vt:lpstr>Extended Essay Supervisor Role</vt:lpstr>
      <vt:lpstr>Bis students and independent learning</vt:lpstr>
      <vt:lpstr>PowerPoint Presentation</vt:lpstr>
      <vt:lpstr>Guidance versus student independence</vt:lpstr>
      <vt:lpstr>The Supervisor must….  </vt:lpstr>
      <vt:lpstr>The supervisor must….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conclusion</vt:lpstr>
    </vt:vector>
  </TitlesOfParts>
  <Company>British International School Vietnam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Arch</dc:creator>
  <cp:lastModifiedBy>Richard Christopher Arch</cp:lastModifiedBy>
  <cp:revision>23</cp:revision>
  <dcterms:created xsi:type="dcterms:W3CDTF">2012-01-18T08:34:04Z</dcterms:created>
  <dcterms:modified xsi:type="dcterms:W3CDTF">2012-01-29T06:50:11Z</dcterms:modified>
</cp:coreProperties>
</file>